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7" r:id="rId3"/>
    <p:sldId id="267" r:id="rId4"/>
    <p:sldId id="258" r:id="rId5"/>
    <p:sldId id="269" r:id="rId6"/>
    <p:sldId id="268" r:id="rId7"/>
    <p:sldId id="264" r:id="rId8"/>
    <p:sldId id="271" r:id="rId9"/>
    <p:sldId id="266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jiei.github.io/datavisual/html5up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njiei.github.io/L4/%ED%9A%A1%EB%8B%A8%EB%B3%B4%EB%8F%84/%ED%8C%8C%EB%A6%AC%EB%B0%94%EA%B2%8C%ED%8A%B8100.html" TargetMode="External"/><Relationship Id="rId5" Type="http://schemas.openxmlformats.org/officeDocument/2006/relationships/hyperlink" Target="https://www.data.go.kr/data/15047252/fileData.do" TargetMode="External"/><Relationship Id="rId4" Type="http://schemas.openxmlformats.org/officeDocument/2006/relationships/hyperlink" Target="https://www.data.go.kr/dataset/15012005/fileData.d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younjiei.github.io/L4/%ED%9A%A1%EB%8B%A8%EB%B3%B4%EB%8F%84/%EC%8A%A4%ED%83%80%EB%B2%85%EC%8A%A4100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njiei.github.io/L4/%ED%9A%A1%EB%8B%A8%EB%B3%B4%EB%8F%84/%EB%9A%9C%EB%A0%88%EC%A5%AC%EB%A5%B4100.html" TargetMode="External"/><Relationship Id="rId5" Type="http://schemas.openxmlformats.org/officeDocument/2006/relationships/hyperlink" Target="https://younjiei.github.io/L4/%ED%9A%A1%EB%8B%A8%EB%B3%B4%EB%8F%84/%EC%9D%B4%EB%94%94%EC%95%BC100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set/15012005/fileData.do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hyperlink" Target="https://younjiei.github.io/L4/%ED%8C%8C%EB%A6%AC%EB%B0%94%EA%B2%8C%ED%8A%B8%EB%A7%A4%EC%9E%A5%EC%88%98_%EC%9B%90.html" TargetMode="External"/><Relationship Id="rId4" Type="http://schemas.openxmlformats.org/officeDocument/2006/relationships/hyperlink" Target="https://data.seoul.go.kr/dataVisual/seoul/seoulLivingPopulation.d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njiei.github.io/L4/%EC%9D%B8%EA%B5%AC%EC%88%98/%EC%9C%A0%EB%8F%99%EC%9D%B8%EA%B5%AC%EC%88%98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younjiei.github.io/L4/%ED%8C%8C%EB%A6%AC%EB%B0%94%EA%B2%8C%EB%9C%A8%EB%A7%A4%EC%9E%A5%EC%88%98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data.seoul.go.kr/dataVisual/seoul/seoulLivingPopulation.do" TargetMode="External"/><Relationship Id="rId5" Type="http://schemas.openxmlformats.org/officeDocument/2006/relationships/hyperlink" Target="https://www.data.go.kr/dataset/15012005/fileData.do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njiei.github.io/L4/%EC%9D%B8%EA%B5%AC%EC%88%98/%EC%A3%BC%EB%AF%BC%EB%93%B1%EB%A1%9D%EC%9D%B8%EA%B5%AC%EC%88%98.html" TargetMode="External"/><Relationship Id="rId5" Type="http://schemas.openxmlformats.org/officeDocument/2006/relationships/hyperlink" Target="https://kosis.kr/statHtml/statHtml.do?orgId=101&amp;tblId=DT_1B040A3&amp;vw_cd=MT_ZTITLE&amp;list_id=A_7&amp;seqNo=&amp;lang_mode=ko&amp;language=kor&amp;obj_var_id=&amp;itm_id=&amp;conn_path=MT_ZTITLE" TargetMode="External"/><Relationship Id="rId4" Type="http://schemas.openxmlformats.org/officeDocument/2006/relationships/hyperlink" Target="https://www.data.go.kr/dataset/15012005/fileData.d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k.co.kr/news/business/view/2018/10/645064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24522-F1B7-4A21-977A-08A10F52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550" y="1953320"/>
            <a:ext cx="1616283" cy="1715864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0388" y="1550614"/>
            <a:ext cx="719791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70A9F0"/>
                </a:solidFill>
              </a:rPr>
              <a:t>페점률</a:t>
            </a:r>
            <a:r>
              <a:rPr lang="ko-KR" altLang="en-US" sz="2000" dirty="0">
                <a:solidFill>
                  <a:srgbClr val="70A9F0"/>
                </a:solidFill>
              </a:rPr>
              <a:t> </a:t>
            </a:r>
            <a:r>
              <a:rPr lang="en-US" altLang="ko-KR" sz="2000" dirty="0">
                <a:solidFill>
                  <a:srgbClr val="70A9F0"/>
                </a:solidFill>
              </a:rPr>
              <a:t>0%</a:t>
            </a:r>
            <a:r>
              <a:rPr lang="ko-KR" altLang="en-US" sz="2000" dirty="0">
                <a:solidFill>
                  <a:srgbClr val="70A9F0"/>
                </a:solidFill>
              </a:rPr>
              <a:t>대 </a:t>
            </a:r>
            <a:r>
              <a:rPr lang="en-US" altLang="ko-KR" sz="2000" dirty="0">
                <a:solidFill>
                  <a:srgbClr val="70A9F0"/>
                </a:solidFill>
              </a:rPr>
              <a:t>‘</a:t>
            </a:r>
            <a:r>
              <a:rPr lang="ko-KR" altLang="en-US" sz="2000" dirty="0">
                <a:solidFill>
                  <a:srgbClr val="70A9F0"/>
                </a:solidFill>
              </a:rPr>
              <a:t>상권불패</a:t>
            </a:r>
            <a:r>
              <a:rPr lang="en-US" altLang="ko-KR" sz="2000" dirty="0">
                <a:solidFill>
                  <a:srgbClr val="70A9F0"/>
                </a:solidFill>
              </a:rPr>
              <a:t>‘ </a:t>
            </a:r>
            <a:r>
              <a:rPr lang="ko-KR" altLang="en-US" sz="2000" dirty="0" err="1">
                <a:solidFill>
                  <a:srgbClr val="70A9F0"/>
                </a:solidFill>
              </a:rPr>
              <a:t>파리바게뜨</a:t>
            </a:r>
            <a:r>
              <a:rPr lang="ko-KR" altLang="en-US" sz="2000" dirty="0">
                <a:solidFill>
                  <a:srgbClr val="70A9F0"/>
                </a:solidFill>
              </a:rPr>
              <a:t> 입점 위치 기준은</a:t>
            </a:r>
            <a:r>
              <a:rPr lang="en-US" altLang="ko-KR" sz="2000" dirty="0">
                <a:solidFill>
                  <a:srgbClr val="70A9F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-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가설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1: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유동인구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,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거주인구가 많은 곳에 위치할 것이다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-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가설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2: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횡단보도 가까이 위치할 것이다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결론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시각화 웹페이지 링크 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: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Open Sans"/>
                <a:hlinkClick r:id="rId3"/>
              </a:rPr>
              <a:t>https://younjiei.github.io/datavisual/html5up/index.html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23430" y="1981260"/>
            <a:ext cx="1866524" cy="1778000"/>
          </a:xfrm>
          <a:prstGeom prst="ellipse">
            <a:avLst/>
          </a:prstGeom>
          <a:noFill/>
          <a:ln w="127000">
            <a:solidFill>
              <a:srgbClr val="E8ED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rgbClr val="70A9F0"/>
              </a:solidFill>
              <a:cs typeface="Aharoni" panose="02010803020104030203" pitchFamily="2" charset="-79"/>
            </a:endParaRPr>
          </a:p>
        </p:txBody>
      </p:sp>
      <p:sp>
        <p:nvSpPr>
          <p:cNvPr id="16" name="원호 15"/>
          <p:cNvSpPr/>
          <p:nvPr/>
        </p:nvSpPr>
        <p:spPr>
          <a:xfrm>
            <a:off x="8323431" y="1967290"/>
            <a:ext cx="1866524" cy="1778000"/>
          </a:xfrm>
          <a:prstGeom prst="arc">
            <a:avLst>
              <a:gd name="adj1" fmla="val 16200000"/>
              <a:gd name="adj2" fmla="val 5875115"/>
            </a:avLst>
          </a:prstGeom>
          <a:ln w="127000">
            <a:solidFill>
              <a:srgbClr val="70A9F0"/>
            </a:solidFill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73385" y="4441409"/>
            <a:ext cx="1866524" cy="18665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E8ED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가설</a:t>
            </a:r>
            <a:r>
              <a:rPr lang="en-US" altLang="ko-KR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. 1 </a:t>
            </a:r>
            <a:endParaRPr lang="en-US" altLang="ko-KR" sz="16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유동인구</a:t>
            </a:r>
            <a:endParaRPr lang="en-US" altLang="ko-KR" sz="2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1117835" y="4488239"/>
            <a:ext cx="1778000" cy="1778000"/>
          </a:xfrm>
          <a:prstGeom prst="arc">
            <a:avLst>
              <a:gd name="adj1" fmla="val 10776856"/>
              <a:gd name="adj2" fmla="val 15774"/>
            </a:avLst>
          </a:prstGeom>
          <a:ln w="127000">
            <a:solidFill>
              <a:srgbClr val="70A9F0"/>
            </a:solidFill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54165" y="4441409"/>
            <a:ext cx="1866524" cy="18665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E8ED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가설</a:t>
            </a:r>
            <a:r>
              <a:rPr lang="en-US" altLang="ko-KR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. 1</a:t>
            </a:r>
            <a:endParaRPr lang="en-US" altLang="ko-KR" sz="16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거주인구</a:t>
            </a:r>
            <a:endParaRPr lang="en-US" altLang="ko-KR" sz="2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22" name="원호 21"/>
          <p:cNvSpPr/>
          <p:nvPr/>
        </p:nvSpPr>
        <p:spPr>
          <a:xfrm flipV="1">
            <a:off x="3498615" y="4488239"/>
            <a:ext cx="1778000" cy="1778000"/>
          </a:xfrm>
          <a:prstGeom prst="arc">
            <a:avLst>
              <a:gd name="adj1" fmla="val 10776856"/>
              <a:gd name="adj2" fmla="val 15774"/>
            </a:avLst>
          </a:prstGeom>
          <a:ln w="127000">
            <a:solidFill>
              <a:srgbClr val="A8CEF5"/>
            </a:solidFill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34945" y="4441409"/>
            <a:ext cx="1866524" cy="18665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E8ED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가설</a:t>
            </a:r>
            <a:r>
              <a:rPr lang="en-US" altLang="ko-KR" sz="1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. 2 </a:t>
            </a:r>
            <a:endParaRPr lang="en-US" altLang="ko-KR" sz="16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횡단보도</a:t>
            </a:r>
            <a:endParaRPr lang="en-US" altLang="ko-KR" sz="200" b="1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sp>
        <p:nvSpPr>
          <p:cNvPr id="24" name="원호 23"/>
          <p:cNvSpPr/>
          <p:nvPr/>
        </p:nvSpPr>
        <p:spPr>
          <a:xfrm>
            <a:off x="5879395" y="4488239"/>
            <a:ext cx="1778000" cy="1778000"/>
          </a:xfrm>
          <a:prstGeom prst="arc">
            <a:avLst>
              <a:gd name="adj1" fmla="val 10776856"/>
              <a:gd name="adj2" fmla="val 15774"/>
            </a:avLst>
          </a:prstGeom>
          <a:ln w="127000">
            <a:solidFill>
              <a:srgbClr val="70A9F0"/>
            </a:solidFill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덧셈 기호 24"/>
          <p:cNvSpPr/>
          <p:nvPr/>
        </p:nvSpPr>
        <p:spPr>
          <a:xfrm>
            <a:off x="3074193" y="5255418"/>
            <a:ext cx="250031" cy="250031"/>
          </a:xfrm>
          <a:prstGeom prst="mathPlus">
            <a:avLst>
              <a:gd name="adj1" fmla="val 6213"/>
            </a:avLst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덧셈 기호 25"/>
          <p:cNvSpPr/>
          <p:nvPr/>
        </p:nvSpPr>
        <p:spPr>
          <a:xfrm>
            <a:off x="5456865" y="5249655"/>
            <a:ext cx="250031" cy="250031"/>
          </a:xfrm>
          <a:prstGeom prst="mathPlus">
            <a:avLst>
              <a:gd name="adj1" fmla="val 6213"/>
            </a:avLst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329749" y="4441409"/>
            <a:ext cx="1866524" cy="18665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E8ED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rPr>
              <a:t>?</a:t>
            </a:r>
            <a:endParaRPr lang="en-US" altLang="ko-KR" sz="800" dirty="0">
              <a:solidFill>
                <a:srgbClr val="5B9BD5">
                  <a:lumMod val="75000"/>
                </a:srgbClr>
              </a:solidFill>
              <a:cs typeface="Aharoni" panose="02010803020104030203" pitchFamily="2" charset="-79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855725" y="5374669"/>
            <a:ext cx="288000" cy="1"/>
          </a:xfrm>
          <a:prstGeom prst="line">
            <a:avLst/>
          </a:prstGeom>
          <a:ln w="1905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6"/>
    </mc:Choice>
    <mc:Fallback xmlns="">
      <p:transition spd="slow" advTm="113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183729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2: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근처에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B43BB-8F54-4B4C-8772-5E208E1D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16" y="2035110"/>
            <a:ext cx="4924734" cy="3639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61806-61FE-4CD5-AA46-8276A6966D59}"/>
              </a:ext>
            </a:extLst>
          </p:cNvPr>
          <p:cNvSpPr txBox="1"/>
          <p:nvPr/>
        </p:nvSpPr>
        <p:spPr>
          <a:xfrm>
            <a:off x="1156591" y="1728814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100m</a:t>
            </a:r>
            <a:r>
              <a:rPr lang="ko-KR" altLang="en-US" sz="1500" b="1" dirty="0"/>
              <a:t>반경 내 횡단보도 존재여부</a:t>
            </a:r>
            <a:endParaRPr lang="en-US" altLang="ko-KR" sz="1500" b="1" dirty="0"/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C3EA3F-E740-4B5A-B89F-EF200DE8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75" y="5674271"/>
            <a:ext cx="1438275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73F399-9C52-4938-9083-360CC80764D7}"/>
              </a:ext>
            </a:extLst>
          </p:cNvPr>
          <p:cNvSpPr txBox="1"/>
          <p:nvPr/>
        </p:nvSpPr>
        <p:spPr>
          <a:xfrm>
            <a:off x="6269226" y="2028896"/>
            <a:ext cx="467855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endParaRPr lang="en-US" altLang="ko-KR" sz="1500" b="1" dirty="0"/>
          </a:p>
          <a:p>
            <a:r>
              <a:rPr lang="ko-KR" altLang="en-US" sz="1300" dirty="0"/>
              <a:t>결과</a:t>
            </a:r>
            <a:r>
              <a:rPr lang="en-US" altLang="ko-KR" sz="1300" dirty="0"/>
              <a:t>: </a:t>
            </a:r>
            <a:r>
              <a:rPr lang="ko-KR" altLang="en-US" sz="1300" dirty="0"/>
              <a:t>서울시에 있는 </a:t>
            </a:r>
            <a:r>
              <a:rPr lang="en-US" altLang="ko-KR" sz="1300" dirty="0"/>
              <a:t>728</a:t>
            </a:r>
            <a:r>
              <a:rPr lang="ko-KR" altLang="en-US" sz="1300" dirty="0"/>
              <a:t>개 매장 중 </a:t>
            </a:r>
            <a:r>
              <a:rPr lang="en-US" altLang="ko-KR" sz="1300" dirty="0"/>
              <a:t>100m</a:t>
            </a:r>
            <a:r>
              <a:rPr lang="ko-KR" altLang="en-US" sz="1300" dirty="0"/>
              <a:t>반경 내 횡단보도가 있는 매장은 </a:t>
            </a:r>
            <a:r>
              <a:rPr lang="en-US" altLang="ko-KR" sz="1300" dirty="0"/>
              <a:t>686</a:t>
            </a:r>
            <a:r>
              <a:rPr lang="ko-KR" altLang="en-US" sz="1300" dirty="0"/>
              <a:t>개로 나왔다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 err="1">
                <a:solidFill>
                  <a:srgbClr val="0070C0"/>
                </a:solidFill>
              </a:rPr>
              <a:t>파리바게뜨</a:t>
            </a:r>
            <a:r>
              <a:rPr lang="ko-KR" altLang="en-US" sz="1300" dirty="0">
                <a:solidFill>
                  <a:srgbClr val="0070C0"/>
                </a:solidFill>
              </a:rPr>
              <a:t> </a:t>
            </a:r>
            <a:r>
              <a:rPr lang="en-US" altLang="ko-KR" sz="1300" dirty="0">
                <a:solidFill>
                  <a:srgbClr val="0070C0"/>
                </a:solidFill>
              </a:rPr>
              <a:t>100m</a:t>
            </a:r>
            <a:r>
              <a:rPr lang="ko-KR" altLang="en-US" sz="1300" dirty="0">
                <a:solidFill>
                  <a:srgbClr val="0070C0"/>
                </a:solidFill>
              </a:rPr>
              <a:t> 거리 내에 횡단보도가 있다는 것은 약 </a:t>
            </a:r>
            <a:r>
              <a:rPr lang="en-US" altLang="ko-KR" sz="1300" dirty="0">
                <a:solidFill>
                  <a:srgbClr val="0070C0"/>
                </a:solidFill>
              </a:rPr>
              <a:t>94%</a:t>
            </a:r>
            <a:r>
              <a:rPr lang="ko-KR" altLang="en-US" sz="1300" dirty="0">
                <a:solidFill>
                  <a:srgbClr val="0070C0"/>
                </a:solidFill>
              </a:rPr>
              <a:t>의 확률로 사실이 된다</a:t>
            </a:r>
            <a:r>
              <a:rPr lang="en-US" altLang="ko-KR" sz="1300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900" dirty="0"/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상권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 </a:t>
            </a:r>
            <a:r>
              <a:rPr lang="en-US" altLang="ko-KR" sz="900" b="1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https://www.data.go.kr/dataset/15012005/fileData.do</a:t>
            </a:r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횡단보도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https://www.data.go.kr/data/15047252/fileData.do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6"/>
              </a:rPr>
              <a:t>https://younjiei.github.io/L4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9"/>
    </mc:Choice>
    <mc:Fallback xmlns="">
      <p:transition spd="slow" advTm="243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37" y="1106102"/>
            <a:ext cx="7024402" cy="130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2: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근처에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/>
              <a:t>이러한 사실이 </a:t>
            </a:r>
            <a:r>
              <a:rPr lang="ko-KR" altLang="en-US" sz="1500" b="1" dirty="0" err="1"/>
              <a:t>파리바게뜨만</a:t>
            </a:r>
            <a:r>
              <a:rPr lang="ko-KR" altLang="en-US" sz="1500" b="1" dirty="0"/>
              <a:t> 그런지 다른 유사 </a:t>
            </a:r>
            <a:r>
              <a:rPr lang="ko-KR" altLang="en-US" sz="1500" b="1" dirty="0" err="1"/>
              <a:t>프렌차이즈</a:t>
            </a:r>
            <a:r>
              <a:rPr lang="ko-KR" altLang="en-US" sz="1500" b="1" dirty="0"/>
              <a:t> 업체를 살펴 본다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F9731-9535-4D5E-9CD4-60345D0E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27" y="2597801"/>
            <a:ext cx="3536546" cy="2652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FFA148-4F7E-4D46-A23D-C95128DC7AF2}"/>
              </a:ext>
            </a:extLst>
          </p:cNvPr>
          <p:cNvSpPr txBox="1"/>
          <p:nvPr/>
        </p:nvSpPr>
        <p:spPr>
          <a:xfrm>
            <a:off x="4013626" y="2198529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   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이디야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100m</a:t>
            </a:r>
            <a:r>
              <a:rPr lang="ko-KR" altLang="en-US" sz="1500" b="1" dirty="0"/>
              <a:t>반경 내 횡단보도 존재여부</a:t>
            </a:r>
            <a:endParaRPr lang="en-US" altLang="ko-KR" sz="1500" b="1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28A01-85D9-4CE4-ADAE-27EDC1EC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46" y="2588713"/>
            <a:ext cx="3705680" cy="2652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B27D0-D9F2-4A1D-8F6F-F895C634780E}"/>
              </a:ext>
            </a:extLst>
          </p:cNvPr>
          <p:cNvSpPr txBox="1"/>
          <p:nvPr/>
        </p:nvSpPr>
        <p:spPr>
          <a:xfrm>
            <a:off x="56608" y="218991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   </a:t>
            </a:r>
            <a:r>
              <a:rPr lang="ko-KR" altLang="en-US" sz="1500" b="1" dirty="0"/>
              <a:t> 뚜레쥬르 </a:t>
            </a:r>
            <a:r>
              <a:rPr lang="en-US" altLang="ko-KR" sz="1500" b="1" dirty="0"/>
              <a:t>100m</a:t>
            </a:r>
            <a:r>
              <a:rPr lang="ko-KR" altLang="en-US" sz="1500" b="1" dirty="0"/>
              <a:t>반경 내 횡단보도 존재여부</a:t>
            </a:r>
            <a:endParaRPr lang="en-US" altLang="ko-KR" sz="1500" b="1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F5EB0-27C3-4024-B705-1AB792D6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174" y="2581682"/>
            <a:ext cx="3791685" cy="268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F5BADE-E906-4370-8456-FC050F3E3F12}"/>
              </a:ext>
            </a:extLst>
          </p:cNvPr>
          <p:cNvSpPr txBox="1"/>
          <p:nvPr/>
        </p:nvSpPr>
        <p:spPr>
          <a:xfrm>
            <a:off x="7738936" y="218991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   </a:t>
            </a:r>
            <a:r>
              <a:rPr lang="ko-KR" altLang="en-US" sz="1500" b="1" dirty="0"/>
              <a:t> 스타벅스 </a:t>
            </a:r>
            <a:r>
              <a:rPr lang="en-US" altLang="ko-KR" sz="1500" b="1" dirty="0"/>
              <a:t>100m</a:t>
            </a:r>
            <a:r>
              <a:rPr lang="ko-KR" altLang="en-US" sz="1500" b="1" dirty="0"/>
              <a:t>반경 내 횡단보도 존재여부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86F73-3BC5-47BE-9321-5CC7C039C04C}"/>
              </a:ext>
            </a:extLst>
          </p:cNvPr>
          <p:cNvSpPr txBox="1"/>
          <p:nvPr/>
        </p:nvSpPr>
        <p:spPr>
          <a:xfrm>
            <a:off x="4308899" y="5121204"/>
            <a:ext cx="3611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endParaRPr lang="en-US" altLang="ko-KR" sz="1500" b="1" dirty="0"/>
          </a:p>
          <a:p>
            <a:r>
              <a:rPr lang="ko-KR" altLang="en-US" sz="1300" dirty="0"/>
              <a:t>결과</a:t>
            </a:r>
            <a:r>
              <a:rPr lang="en-US" altLang="ko-KR" sz="1300" dirty="0"/>
              <a:t>: </a:t>
            </a:r>
            <a:r>
              <a:rPr lang="ko-KR" altLang="en-US" sz="1300" dirty="0"/>
              <a:t>서울시에 있는 </a:t>
            </a:r>
            <a:r>
              <a:rPr lang="en-US" altLang="ko-KR" sz="1300" dirty="0"/>
              <a:t>649</a:t>
            </a:r>
            <a:r>
              <a:rPr lang="ko-KR" altLang="en-US" sz="1300" dirty="0"/>
              <a:t>개 </a:t>
            </a:r>
            <a:r>
              <a:rPr lang="ko-KR" altLang="en-US" sz="1300" dirty="0" err="1"/>
              <a:t>이디야</a:t>
            </a:r>
            <a:r>
              <a:rPr lang="ko-KR" altLang="en-US" sz="1300" dirty="0"/>
              <a:t> 매장 중 </a:t>
            </a:r>
            <a:r>
              <a:rPr lang="en-US" altLang="ko-KR" sz="1300" dirty="0"/>
              <a:t>100m</a:t>
            </a:r>
            <a:r>
              <a:rPr lang="ko-KR" altLang="en-US" sz="1300" dirty="0"/>
              <a:t>반경 내 횡단보도가 있는 매장은 </a:t>
            </a:r>
            <a:r>
              <a:rPr lang="en-US" altLang="ko-KR" sz="1300" dirty="0"/>
              <a:t>600</a:t>
            </a:r>
            <a:r>
              <a:rPr lang="ko-KR" altLang="en-US" sz="1300" dirty="0"/>
              <a:t>개로 나왔다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 err="1">
                <a:solidFill>
                  <a:srgbClr val="0070C0"/>
                </a:solidFill>
              </a:rPr>
              <a:t>이디야</a:t>
            </a:r>
            <a:r>
              <a:rPr lang="ko-KR" altLang="en-US" sz="1300" dirty="0">
                <a:solidFill>
                  <a:srgbClr val="0070C0"/>
                </a:solidFill>
              </a:rPr>
              <a:t> </a:t>
            </a:r>
            <a:r>
              <a:rPr lang="en-US" altLang="ko-KR" sz="1300" dirty="0">
                <a:solidFill>
                  <a:srgbClr val="0070C0"/>
                </a:solidFill>
              </a:rPr>
              <a:t>100m</a:t>
            </a:r>
            <a:r>
              <a:rPr lang="ko-KR" altLang="en-US" sz="1300" dirty="0">
                <a:solidFill>
                  <a:srgbClr val="0070C0"/>
                </a:solidFill>
              </a:rPr>
              <a:t> 거리 내에 횡단보도가 있다는 것은 약 </a:t>
            </a:r>
            <a:r>
              <a:rPr lang="en-US" altLang="ko-KR" sz="1300" dirty="0">
                <a:solidFill>
                  <a:srgbClr val="0070C0"/>
                </a:solidFill>
              </a:rPr>
              <a:t>92.4%</a:t>
            </a:r>
            <a:r>
              <a:rPr lang="ko-KR" altLang="en-US" sz="1300" dirty="0">
                <a:solidFill>
                  <a:srgbClr val="0070C0"/>
                </a:solidFill>
              </a:rPr>
              <a:t>의 확률로 사실이 된다</a:t>
            </a:r>
            <a:r>
              <a:rPr lang="en-US" altLang="ko-KR" sz="13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https://younjiei.github.io/L4/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hlinkClick r:id="rId5"/>
              </a:rPr>
              <a:t>이디야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949D5-BCF4-4790-B6B9-8CE2DC4513DB}"/>
              </a:ext>
            </a:extLst>
          </p:cNvPr>
          <p:cNvSpPr txBox="1"/>
          <p:nvPr/>
        </p:nvSpPr>
        <p:spPr>
          <a:xfrm>
            <a:off x="327864" y="5121204"/>
            <a:ext cx="361165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endParaRPr lang="en-US" altLang="ko-KR" sz="1500" b="1" dirty="0"/>
          </a:p>
          <a:p>
            <a:r>
              <a:rPr lang="ko-KR" altLang="en-US" sz="1300" dirty="0"/>
              <a:t>결과</a:t>
            </a:r>
            <a:r>
              <a:rPr lang="en-US" altLang="ko-KR" sz="1300" dirty="0"/>
              <a:t>: </a:t>
            </a:r>
            <a:r>
              <a:rPr lang="ko-KR" altLang="en-US" sz="1300" dirty="0"/>
              <a:t>서울시에 있는 </a:t>
            </a:r>
            <a:r>
              <a:rPr lang="en-US" altLang="ko-KR" sz="1300" dirty="0"/>
              <a:t>242</a:t>
            </a:r>
            <a:r>
              <a:rPr lang="ko-KR" altLang="en-US" sz="1300" dirty="0"/>
              <a:t>개 뚜레쥬르 매장 중 </a:t>
            </a:r>
            <a:r>
              <a:rPr lang="en-US" altLang="ko-KR" sz="1300" dirty="0"/>
              <a:t>100m</a:t>
            </a:r>
            <a:r>
              <a:rPr lang="ko-KR" altLang="en-US" sz="1300" dirty="0"/>
              <a:t>반경 내 횡단보도가 있는 매장은 </a:t>
            </a:r>
            <a:r>
              <a:rPr lang="en-US" altLang="ko-KR" sz="1300" dirty="0"/>
              <a:t>222</a:t>
            </a:r>
            <a:r>
              <a:rPr lang="ko-KR" altLang="en-US" sz="1300" dirty="0"/>
              <a:t>개로 나왔다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뚜레쥬르 </a:t>
            </a:r>
            <a:r>
              <a:rPr lang="en-US" altLang="ko-KR" sz="1300" dirty="0">
                <a:solidFill>
                  <a:srgbClr val="0070C0"/>
                </a:solidFill>
              </a:rPr>
              <a:t>100m</a:t>
            </a:r>
            <a:r>
              <a:rPr lang="ko-KR" altLang="en-US" sz="1300" dirty="0">
                <a:solidFill>
                  <a:srgbClr val="0070C0"/>
                </a:solidFill>
              </a:rPr>
              <a:t> 거리 내에 횡단보도가 있다는 것은 약 </a:t>
            </a:r>
            <a:r>
              <a:rPr lang="en-US" altLang="ko-KR" sz="1300" dirty="0">
                <a:solidFill>
                  <a:srgbClr val="0070C0"/>
                </a:solidFill>
              </a:rPr>
              <a:t>91.7%</a:t>
            </a:r>
            <a:r>
              <a:rPr lang="ko-KR" altLang="en-US" sz="1300" dirty="0">
                <a:solidFill>
                  <a:srgbClr val="0070C0"/>
                </a:solidFill>
              </a:rPr>
              <a:t>의 확률로 사실이 된다</a:t>
            </a:r>
            <a:r>
              <a:rPr lang="en-US" altLang="ko-KR" sz="13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linkClick r:id="rId6"/>
              </a:rPr>
              <a:t>: https://younjiei.github.io/L4/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hlinkClick r:id="rId6"/>
              </a:rPr>
              <a:t>뚜레쥬르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7C585-AFCB-41C9-8F53-0D3429A6A45A}"/>
              </a:ext>
            </a:extLst>
          </p:cNvPr>
          <p:cNvSpPr txBox="1"/>
          <p:nvPr/>
        </p:nvSpPr>
        <p:spPr>
          <a:xfrm>
            <a:off x="8120727" y="5125463"/>
            <a:ext cx="3611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endParaRPr lang="en-US" altLang="ko-KR" sz="1500" b="1" dirty="0"/>
          </a:p>
          <a:p>
            <a:r>
              <a:rPr lang="ko-KR" altLang="en-US" sz="1300" dirty="0"/>
              <a:t>결과</a:t>
            </a:r>
            <a:r>
              <a:rPr lang="en-US" altLang="ko-KR" sz="1300" dirty="0"/>
              <a:t>: </a:t>
            </a:r>
            <a:r>
              <a:rPr lang="ko-KR" altLang="en-US" sz="1300" dirty="0"/>
              <a:t>서울시에 있는 </a:t>
            </a:r>
            <a:r>
              <a:rPr lang="en-US" altLang="ko-KR" sz="1300" dirty="0"/>
              <a:t>485</a:t>
            </a:r>
            <a:r>
              <a:rPr lang="ko-KR" altLang="en-US" sz="1300" dirty="0"/>
              <a:t>개 스타벅스 매장 중 </a:t>
            </a:r>
            <a:r>
              <a:rPr lang="en-US" altLang="ko-KR" sz="1300" dirty="0"/>
              <a:t>100m</a:t>
            </a:r>
            <a:r>
              <a:rPr lang="ko-KR" altLang="en-US" sz="1300" dirty="0"/>
              <a:t>반경 내 횡단보도가 있는 매장은 </a:t>
            </a:r>
            <a:r>
              <a:rPr lang="en-US" altLang="ko-KR" sz="1300" dirty="0"/>
              <a:t>465</a:t>
            </a:r>
            <a:r>
              <a:rPr lang="ko-KR" altLang="en-US" sz="1300" dirty="0"/>
              <a:t>개로 나왔다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스타벅스 </a:t>
            </a:r>
            <a:r>
              <a:rPr lang="en-US" altLang="ko-KR" sz="1300" dirty="0">
                <a:solidFill>
                  <a:srgbClr val="0070C0"/>
                </a:solidFill>
              </a:rPr>
              <a:t>100m</a:t>
            </a:r>
            <a:r>
              <a:rPr lang="ko-KR" altLang="en-US" sz="1300" dirty="0">
                <a:solidFill>
                  <a:srgbClr val="0070C0"/>
                </a:solidFill>
              </a:rPr>
              <a:t> 거리 내에 횡단보도가 있다는 것은 약 </a:t>
            </a:r>
            <a:r>
              <a:rPr lang="en-US" altLang="ko-KR" sz="1300" dirty="0">
                <a:solidFill>
                  <a:srgbClr val="0070C0"/>
                </a:solidFill>
              </a:rPr>
              <a:t>95.8%</a:t>
            </a:r>
            <a:r>
              <a:rPr lang="ko-KR" altLang="en-US" sz="1300" dirty="0">
                <a:solidFill>
                  <a:srgbClr val="0070C0"/>
                </a:solidFill>
              </a:rPr>
              <a:t>의 확률로 사실이 된다</a:t>
            </a:r>
            <a:r>
              <a:rPr lang="en-US" altLang="ko-KR" sz="13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linkClick r:id="rId7"/>
              </a:rPr>
              <a:t>https://younjiei.github.io/L4/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hlinkClick r:id="rId7"/>
              </a:rPr>
              <a:t>스타벅스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5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5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7"/>
    </mc:Choice>
    <mc:Fallback xmlns="">
      <p:transition spd="slow" advTm="1524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183729"/>
            <a:ext cx="6306422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2: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근처에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/>
              <a:t>반경을 </a:t>
            </a:r>
            <a:r>
              <a:rPr lang="en-US" altLang="ko-KR" sz="1500" b="1" dirty="0"/>
              <a:t>80,50m</a:t>
            </a:r>
            <a:r>
              <a:rPr lang="ko-KR" altLang="en-US" sz="1500" b="1" dirty="0"/>
              <a:t>로 좁혀가며 비교해보았다</a:t>
            </a:r>
            <a:r>
              <a:rPr lang="en-US" altLang="ko-KR" sz="1500" b="1" dirty="0"/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F16AB49-374E-4612-963A-743D5925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962" y="2027388"/>
            <a:ext cx="13991055" cy="67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4342304">
            <a:extLst>
              <a:ext uri="{FF2B5EF4-FFF2-40B4-BE49-F238E27FC236}">
                <a16:creationId xmlns:a16="http://schemas.microsoft.com/office/drawing/2014/main" id="{40CFC8DD-F241-47DC-9FEF-C706F120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81" y="2484588"/>
            <a:ext cx="7942860" cy="1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C4D38C-FCD4-48A3-93FA-4B82F1A9FEF0}"/>
              </a:ext>
            </a:extLst>
          </p:cNvPr>
          <p:cNvSpPr/>
          <p:nvPr/>
        </p:nvSpPr>
        <p:spPr>
          <a:xfrm>
            <a:off x="6613236" y="3583709"/>
            <a:ext cx="803564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E202C9-F3F6-44F3-A090-7B5D93468246}"/>
              </a:ext>
            </a:extLst>
          </p:cNvPr>
          <p:cNvSpPr/>
          <p:nvPr/>
        </p:nvSpPr>
        <p:spPr>
          <a:xfrm>
            <a:off x="7624618" y="2920558"/>
            <a:ext cx="803564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E4A836-8FA6-4DD4-9CFF-2BBBCA89D62F}"/>
              </a:ext>
            </a:extLst>
          </p:cNvPr>
          <p:cNvSpPr/>
          <p:nvPr/>
        </p:nvSpPr>
        <p:spPr>
          <a:xfrm>
            <a:off x="8713489" y="2913154"/>
            <a:ext cx="803564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ECEB7-4A75-4DDA-AF66-ACA08B7A1F24}"/>
              </a:ext>
            </a:extLst>
          </p:cNvPr>
          <p:cNvSpPr txBox="1"/>
          <p:nvPr/>
        </p:nvSpPr>
        <p:spPr>
          <a:xfrm>
            <a:off x="1822835" y="4586766"/>
            <a:ext cx="80489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   </a:t>
            </a:r>
            <a:endParaRPr lang="en-US" altLang="ko-KR" sz="1500" b="1" dirty="0"/>
          </a:p>
          <a:p>
            <a:r>
              <a:rPr lang="ko-KR" altLang="en-US" sz="1500" dirty="0"/>
              <a:t>결과</a:t>
            </a:r>
            <a:r>
              <a:rPr lang="en-US" altLang="ko-KR" sz="1500" dirty="0"/>
              <a:t>: </a:t>
            </a:r>
            <a:r>
              <a:rPr lang="ko-KR" altLang="en-US" sz="1500" dirty="0"/>
              <a:t>반경이 작아졌을 때 </a:t>
            </a:r>
            <a:r>
              <a:rPr lang="ko-KR" altLang="en-US" sz="1500" dirty="0" err="1"/>
              <a:t>파리바게뜨의</a:t>
            </a:r>
            <a:r>
              <a:rPr lang="ko-KR" altLang="en-US" sz="1500" dirty="0"/>
              <a:t> 매장 수 비율이 다른 업체에 비해 높은 것을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이디야</a:t>
            </a:r>
            <a:r>
              <a:rPr lang="en-US" altLang="ko-KR" sz="1500" dirty="0"/>
              <a:t>, </a:t>
            </a:r>
            <a:r>
              <a:rPr lang="ko-KR" altLang="en-US" sz="1500" dirty="0"/>
              <a:t>스타벅스</a:t>
            </a:r>
            <a:r>
              <a:rPr lang="en-US" altLang="ko-KR" sz="1500" dirty="0"/>
              <a:t>, </a:t>
            </a:r>
            <a:r>
              <a:rPr lang="ko-KR" altLang="en-US" sz="1500" dirty="0"/>
              <a:t>뚜레쥬르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파리바게뜨</a:t>
            </a:r>
            <a:r>
              <a:rPr lang="ko-KR" altLang="en-US" sz="1500" dirty="0"/>
              <a:t> 모두 횡단보도</a:t>
            </a:r>
            <a:r>
              <a:rPr lang="en-US" altLang="ko-KR" sz="1500" dirty="0"/>
              <a:t> </a:t>
            </a:r>
            <a:r>
              <a:rPr lang="ko-KR" altLang="en-US" sz="1500" dirty="0"/>
              <a:t>근처에 많은 비율로 위치하지만</a:t>
            </a:r>
            <a:r>
              <a:rPr lang="en-US" altLang="ko-KR" sz="1500" dirty="0"/>
              <a:t>, </a:t>
            </a:r>
            <a:r>
              <a:rPr lang="ko-KR" altLang="en-US" sz="1500" dirty="0"/>
              <a:t>그중 </a:t>
            </a:r>
            <a:r>
              <a:rPr lang="ko-KR" altLang="en-US" sz="1500" dirty="0">
                <a:solidFill>
                  <a:srgbClr val="0070C0"/>
                </a:solidFill>
              </a:rPr>
              <a:t>특히 </a:t>
            </a:r>
            <a:r>
              <a:rPr lang="ko-KR" altLang="en-US" sz="1500" dirty="0" err="1">
                <a:solidFill>
                  <a:srgbClr val="0070C0"/>
                </a:solidFill>
              </a:rPr>
              <a:t>파리바게뜨는</a:t>
            </a:r>
            <a:r>
              <a:rPr lang="ko-KR" altLang="en-US" sz="1500" dirty="0">
                <a:solidFill>
                  <a:srgbClr val="0070C0"/>
                </a:solidFill>
              </a:rPr>
              <a:t> 횡단보도와 더욱 가깝게 위치한다</a:t>
            </a:r>
            <a:r>
              <a:rPr lang="en-US" altLang="ko-KR" sz="1500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500" dirty="0"/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5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78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5"/>
    </mc:Choice>
    <mc:Fallback xmlns="">
      <p:transition spd="slow" advTm="1912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42789" y="2085299"/>
            <a:ext cx="6306422" cy="268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결론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근처에 위치한다는 가설이 맞다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cs typeface="Aharoni" panose="02010803020104030203" pitchFamily="2" charset="-79"/>
              </a:rPr>
              <a:t>파리바게뜨는</a:t>
            </a:r>
            <a:r>
              <a:rPr lang="ko-KR" altLang="en-US" sz="1500" dirty="0">
                <a:cs typeface="Aharoni" panose="02010803020104030203" pitchFamily="2" charset="-79"/>
              </a:rPr>
              <a:t> 유동인구</a:t>
            </a:r>
            <a:r>
              <a:rPr lang="en-US" altLang="ko-KR" sz="1500" dirty="0">
                <a:cs typeface="Aharoni" panose="02010803020104030203" pitchFamily="2" charset="-79"/>
              </a:rPr>
              <a:t>,</a:t>
            </a:r>
            <a:r>
              <a:rPr lang="ko-KR" altLang="en-US" sz="1500" dirty="0">
                <a:cs typeface="Aharoni" panose="02010803020104030203" pitchFamily="2" charset="-79"/>
              </a:rPr>
              <a:t>거주인구와 같이 단순히 인구가 많은 것을 기준으로 입점하는 것이 아닌</a:t>
            </a:r>
            <a:r>
              <a:rPr lang="en-US" altLang="ko-KR" sz="1500" dirty="0">
                <a:cs typeface="Aharoni" panose="02010803020104030203" pitchFamily="2" charset="-79"/>
              </a:rPr>
              <a:t>, </a:t>
            </a:r>
            <a:r>
              <a:rPr lang="ko-KR" altLang="en-US" sz="1500" dirty="0">
                <a:cs typeface="Aharoni" panose="02010803020104030203" pitchFamily="2" charset="-79"/>
              </a:rPr>
              <a:t>횡단보도와 같이 지나가는 사람</a:t>
            </a:r>
            <a:r>
              <a:rPr lang="en-US" altLang="ko-KR" sz="1500" dirty="0">
                <a:cs typeface="Aharoni" panose="02010803020104030203" pitchFamily="2" charset="-79"/>
              </a:rPr>
              <a:t>,</a:t>
            </a:r>
            <a:r>
              <a:rPr lang="ko-KR" altLang="en-US" sz="1500" dirty="0">
                <a:cs typeface="Aharoni" panose="02010803020104030203" pitchFamily="2" charset="-79"/>
              </a:rPr>
              <a:t> 멈춰 선 사람</a:t>
            </a:r>
            <a:r>
              <a:rPr lang="en-US" altLang="ko-KR" sz="1500" dirty="0">
                <a:cs typeface="Aharoni" panose="02010803020104030203" pitchFamily="2" charset="-79"/>
              </a:rPr>
              <a:t> </a:t>
            </a:r>
            <a:r>
              <a:rPr lang="ko-KR" altLang="en-US" sz="1500" dirty="0">
                <a:cs typeface="Aharoni" panose="02010803020104030203" pitchFamily="2" charset="-79"/>
              </a:rPr>
              <a:t>모두를 잡을 수 있는 곳을  기준으로 입점한다</a:t>
            </a:r>
            <a:r>
              <a:rPr lang="en-US" altLang="ko-KR" sz="1500" dirty="0">
                <a:cs typeface="Aharoni" panose="020108030201040302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cs typeface="Aharoni" panose="02010803020104030203" pitchFamily="2" charset="-79"/>
              </a:rPr>
              <a:t>즉 인구가 </a:t>
            </a:r>
            <a:r>
              <a:rPr lang="en-US" altLang="ko-KR" sz="1500" dirty="0">
                <a:cs typeface="Aharoni" panose="02010803020104030203" pitchFamily="2" charset="-79"/>
              </a:rPr>
              <a:t>‘</a:t>
            </a:r>
            <a:r>
              <a:rPr lang="ko-KR" altLang="en-US" sz="1500" dirty="0">
                <a:cs typeface="Aharoni" panose="02010803020104030203" pitchFamily="2" charset="-79"/>
              </a:rPr>
              <a:t>흐르는 상권</a:t>
            </a:r>
            <a:r>
              <a:rPr lang="en-US" altLang="ko-KR" sz="1500" dirty="0">
                <a:cs typeface="Aharoni" panose="02010803020104030203" pitchFamily="2" charset="-79"/>
              </a:rPr>
              <a:t>’</a:t>
            </a:r>
            <a:r>
              <a:rPr lang="ko-KR" altLang="en-US" sz="1500" dirty="0">
                <a:cs typeface="Aharoni" panose="02010803020104030203" pitchFamily="2" charset="-79"/>
              </a:rPr>
              <a:t>이 아닌</a:t>
            </a:r>
            <a:r>
              <a:rPr lang="en-US" altLang="ko-KR" sz="1500" dirty="0">
                <a:cs typeface="Aharoni" panose="02010803020104030203" pitchFamily="2" charset="-79"/>
              </a:rPr>
              <a:t> ‘</a:t>
            </a:r>
            <a:r>
              <a:rPr lang="ko-KR" altLang="en-US" sz="1500" dirty="0">
                <a:solidFill>
                  <a:srgbClr val="0070C0"/>
                </a:solidFill>
                <a:cs typeface="Aharoni" panose="02010803020104030203" pitchFamily="2" charset="-79"/>
              </a:rPr>
              <a:t>모이는 상권</a:t>
            </a:r>
            <a:r>
              <a:rPr lang="en-US" altLang="ko-KR" sz="1500" dirty="0">
                <a:cs typeface="Aharoni" panose="02010803020104030203" pitchFamily="2" charset="-79"/>
              </a:rPr>
              <a:t>’</a:t>
            </a:r>
            <a:r>
              <a:rPr lang="ko-KR" altLang="en-US" sz="1500" dirty="0">
                <a:cs typeface="Aharoni" panose="02010803020104030203" pitchFamily="2" charset="-79"/>
              </a:rPr>
              <a:t>에 중요성을 둔다</a:t>
            </a:r>
            <a:endParaRPr lang="en-US" altLang="ko-KR" sz="1500" dirty="0"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3"/>
    </mc:Choice>
    <mc:Fallback xmlns="">
      <p:transition spd="slow" advTm="171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024177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도입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구별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파리바게뜨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매장수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80CF-723C-40D4-A7A3-0B5BF13526ED}"/>
              </a:ext>
            </a:extLst>
          </p:cNvPr>
          <p:cNvSpPr txBox="1"/>
          <p:nvPr/>
        </p:nvSpPr>
        <p:spPr>
          <a:xfrm>
            <a:off x="4038093" y="1616949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매장수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49DAA-E3F1-4A83-9CB6-567502F727CE}"/>
              </a:ext>
            </a:extLst>
          </p:cNvPr>
          <p:cNvSpPr txBox="1"/>
          <p:nvPr/>
        </p:nvSpPr>
        <p:spPr>
          <a:xfrm>
            <a:off x="2180712" y="5633873"/>
            <a:ext cx="86777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서울시 평균 </a:t>
            </a:r>
            <a:r>
              <a:rPr lang="ko-KR" altLang="en-US" sz="1300" dirty="0" err="1"/>
              <a:t>파리바게뜨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매장수</a:t>
            </a:r>
            <a:r>
              <a:rPr lang="ko-KR" altLang="en-US" sz="1300" dirty="0"/>
              <a:t> 이상의 매장수를 보이는 구는 강서</a:t>
            </a:r>
            <a:r>
              <a:rPr lang="en-US" altLang="ko-KR" sz="1300" dirty="0"/>
              <a:t>, </a:t>
            </a:r>
            <a:r>
              <a:rPr lang="ko-KR" altLang="en-US" sz="1300" dirty="0"/>
              <a:t>영등포</a:t>
            </a:r>
            <a:r>
              <a:rPr lang="en-US" altLang="ko-KR" sz="1300" dirty="0"/>
              <a:t>, </a:t>
            </a:r>
            <a:r>
              <a:rPr lang="ko-KR" altLang="en-US" sz="1300" dirty="0"/>
              <a:t>관악</a:t>
            </a:r>
            <a:r>
              <a:rPr lang="en-US" altLang="ko-KR" sz="1300" dirty="0"/>
              <a:t>, </a:t>
            </a:r>
            <a:r>
              <a:rPr lang="ko-KR" altLang="en-US" sz="1300" dirty="0"/>
              <a:t>서초</a:t>
            </a:r>
            <a:r>
              <a:rPr lang="en-US" altLang="ko-KR" sz="1300" dirty="0"/>
              <a:t>, </a:t>
            </a:r>
            <a:r>
              <a:rPr lang="ko-KR" altLang="en-US" sz="1300" dirty="0"/>
              <a:t>강남</a:t>
            </a:r>
            <a:r>
              <a:rPr lang="en-US" altLang="ko-KR" sz="1300" dirty="0"/>
              <a:t>, </a:t>
            </a:r>
            <a:r>
              <a:rPr lang="ko-KR" altLang="en-US" sz="1300" dirty="0"/>
              <a:t>송파</a:t>
            </a:r>
            <a:r>
              <a:rPr lang="en-US" altLang="ko-KR" sz="1300" dirty="0"/>
              <a:t>, </a:t>
            </a:r>
            <a:r>
              <a:rPr lang="ko-KR" altLang="en-US" sz="1300" dirty="0"/>
              <a:t>광진</a:t>
            </a:r>
            <a:r>
              <a:rPr lang="en-US" altLang="ko-KR" sz="1300" dirty="0"/>
              <a:t>, </a:t>
            </a:r>
            <a:r>
              <a:rPr lang="ko-KR" altLang="en-US" sz="1300" dirty="0"/>
              <a:t>강동</a:t>
            </a:r>
            <a:r>
              <a:rPr lang="en-US" altLang="ko-KR" sz="1300" dirty="0"/>
              <a:t>, </a:t>
            </a:r>
            <a:r>
              <a:rPr lang="ko-KR" altLang="en-US" sz="1300" dirty="0"/>
              <a:t>동대문</a:t>
            </a:r>
            <a:r>
              <a:rPr lang="en-US" altLang="ko-KR" sz="1300" dirty="0"/>
              <a:t>,</a:t>
            </a:r>
            <a:r>
              <a:rPr lang="ko-KR" altLang="en-US" sz="1300" dirty="0"/>
              <a:t>성북</a:t>
            </a:r>
            <a:r>
              <a:rPr lang="en-US" altLang="ko-KR" sz="1300" dirty="0"/>
              <a:t>,</a:t>
            </a:r>
            <a:r>
              <a:rPr lang="ko-KR" altLang="en-US" sz="1300" dirty="0"/>
              <a:t>노원구 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상권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 </a:t>
            </a:r>
            <a:r>
              <a:rPr lang="en-US" altLang="ko-KR" sz="900" b="1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https://www.data.go.kr/dataset/15012005/fileData.do</a:t>
            </a:r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유동인구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</a:t>
            </a:r>
            <a:r>
              <a:rPr lang="en-US" altLang="ko-KR" sz="900" b="0" i="0" dirty="0">
                <a:solidFill>
                  <a:srgbClr val="2F9D27"/>
                </a:solidFill>
                <a:effectLst/>
                <a:latin typeface="SpoqaHanSans"/>
                <a:hlinkClick r:id="rId4"/>
              </a:rPr>
              <a:t>https://data.seoul.go.kr/dataVisual/seoul/seoulLivingPopulation.do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SpoqaHanSans"/>
              </a:rPr>
              <a:t>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https://younjiei.github.io/L4/%ED%8C%8C%EB%A6%AC%EB%B0%94%EA%B2%8C%ED%8A%B8%EB%A7%A4%EC%9E%A5%EC%88%98_%EC%9B%90.html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523022-9343-4704-9325-AB691F93D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479" y="1988515"/>
            <a:ext cx="4895260" cy="3581270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D84D894-218E-41FE-B572-551F420E7B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71790" y="3428998"/>
            <a:ext cx="1889026" cy="67166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80A69C2-1DAB-4960-AAF7-4743CDB8D2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18580" y="2227887"/>
            <a:ext cx="3155359" cy="4306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1554C9-A86E-4554-8B73-A37F02170971}"/>
              </a:ext>
            </a:extLst>
          </p:cNvPr>
          <p:cNvSpPr txBox="1"/>
          <p:nvPr/>
        </p:nvSpPr>
        <p:spPr>
          <a:xfrm>
            <a:off x="9498161" y="1981528"/>
            <a:ext cx="213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Green:</a:t>
            </a:r>
            <a:r>
              <a:rPr lang="ko-KR" altLang="en-US" sz="1200" dirty="0"/>
              <a:t> 매장수가 서울시 평균 </a:t>
            </a:r>
            <a:r>
              <a:rPr lang="ko-KR" altLang="en-US" sz="1200" dirty="0" err="1"/>
              <a:t>매장수</a:t>
            </a:r>
            <a:r>
              <a:rPr lang="ko-KR" altLang="en-US" sz="1200" dirty="0"/>
              <a:t> 이하인 구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56D47-0679-4B18-9D68-550D938B8182}"/>
              </a:ext>
            </a:extLst>
          </p:cNvPr>
          <p:cNvSpPr txBox="1"/>
          <p:nvPr/>
        </p:nvSpPr>
        <p:spPr>
          <a:xfrm>
            <a:off x="9473939" y="3177887"/>
            <a:ext cx="213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Red:</a:t>
            </a:r>
            <a:r>
              <a:rPr lang="ko-KR" altLang="en-US" sz="1200" dirty="0"/>
              <a:t> 매장수가 서울시 평균 </a:t>
            </a:r>
            <a:r>
              <a:rPr lang="ko-KR" altLang="en-US" sz="1200" dirty="0" err="1"/>
              <a:t>매장수</a:t>
            </a:r>
            <a:r>
              <a:rPr lang="ko-KR" altLang="en-US" sz="1200" dirty="0"/>
              <a:t> 이상인 구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64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"/>
    </mc:Choice>
    <mc:Fallback xmlns="">
      <p:transition spd="slow" advTm="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024177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유동인구가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86F57-CF63-4EF8-B398-BD4858FE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1" y="1880519"/>
            <a:ext cx="4962029" cy="36122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901DD9-A3F8-4E4B-8AE8-F80C6B52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714" y="1880518"/>
            <a:ext cx="5149970" cy="361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280CF-723C-40D4-A7A3-0B5BF13526ED}"/>
              </a:ext>
            </a:extLst>
          </p:cNvPr>
          <p:cNvSpPr txBox="1"/>
          <p:nvPr/>
        </p:nvSpPr>
        <p:spPr>
          <a:xfrm>
            <a:off x="1417441" y="153572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매장수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6456C-BE6E-4233-9A54-3A6993A5371C}"/>
              </a:ext>
            </a:extLst>
          </p:cNvPr>
          <p:cNvSpPr txBox="1"/>
          <p:nvPr/>
        </p:nvSpPr>
        <p:spPr>
          <a:xfrm>
            <a:off x="7513441" y="153572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유동인구수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49DAA-E3F1-4A83-9CB6-567502F727CE}"/>
              </a:ext>
            </a:extLst>
          </p:cNvPr>
          <p:cNvSpPr txBox="1"/>
          <p:nvPr/>
        </p:nvSpPr>
        <p:spPr>
          <a:xfrm>
            <a:off x="2304684" y="5492731"/>
            <a:ext cx="8816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결론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파리바게뜨</a:t>
            </a:r>
            <a:r>
              <a:rPr lang="ko-KR" altLang="en-US" sz="1300" dirty="0"/>
              <a:t> 매장수와 </a:t>
            </a:r>
            <a:r>
              <a:rPr lang="ko-KR" altLang="en-US" sz="1300" dirty="0" err="1"/>
              <a:t>유동인구수는</a:t>
            </a:r>
            <a:r>
              <a:rPr lang="ko-KR" altLang="en-US" sz="1300" dirty="0"/>
              <a:t> 다른 패턴을 보인다고 해석할 수 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상권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 </a:t>
            </a:r>
            <a:r>
              <a:rPr lang="en-US" altLang="ko-KR" sz="900" b="1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https://www.data.go.kr/dataset/15012005/fileData.do</a:t>
            </a:r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유동인구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</a:t>
            </a:r>
            <a:r>
              <a:rPr lang="en-US" altLang="ko-KR" sz="900" b="0" i="0" dirty="0">
                <a:solidFill>
                  <a:srgbClr val="2F9D27"/>
                </a:solidFill>
                <a:effectLst/>
                <a:latin typeface="SpoqaHanSans"/>
                <a:hlinkClick r:id="rId6"/>
              </a:rPr>
              <a:t>https://data.seoul.go.kr/dataVisual/seoul/seoulLivingPopulation.do</a:t>
            </a:r>
            <a:r>
              <a:rPr lang="en-US" altLang="ko-KR" sz="900" b="0" i="0" dirty="0">
                <a:solidFill>
                  <a:srgbClr val="666666"/>
                </a:solidFill>
                <a:effectLst/>
                <a:latin typeface="SpoqaHanSans"/>
              </a:rPr>
              <a:t>  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</a:rPr>
              <a:t>파리바게뜨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7"/>
              </a:rPr>
              <a:t> https://younjiei.github.io/L4/%ED%8C%8C%EB%A6%AC%EB%B0%94%EA%B2%8C%EB%9C%A8%EB%A7%A4%EC%9E%A5%EC%88%98.html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유동인구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8"/>
              </a:rPr>
              <a:t>https://younjiei.github.io/L4/%EC%9D%B8%EA%B5%AC%EC%88%98/%EC%9C%A0%EB%8F%99%EC%9D%B8%EA%B5%AC%EC%88%98.html 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3C1B92-0D76-4258-A4E9-C6778F8F4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51" y="1835807"/>
            <a:ext cx="4067175" cy="4191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ABFD6BC-4D5C-4048-873D-8934792A6300}"/>
              </a:ext>
            </a:extLst>
          </p:cNvPr>
          <p:cNvSpPr/>
          <p:nvPr/>
        </p:nvSpPr>
        <p:spPr>
          <a:xfrm>
            <a:off x="2304684" y="3302743"/>
            <a:ext cx="1452036" cy="1082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CA635D0-FDA5-4AE0-BCC8-705D2EC4110B}"/>
              </a:ext>
            </a:extLst>
          </p:cNvPr>
          <p:cNvSpPr/>
          <p:nvPr/>
        </p:nvSpPr>
        <p:spPr>
          <a:xfrm>
            <a:off x="8076834" y="3171825"/>
            <a:ext cx="1452036" cy="1082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84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8"/>
    </mc:Choice>
    <mc:Fallback xmlns="">
      <p:transition spd="slow" advTm="17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183729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유동인구가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1CDE63-57DC-47DF-B364-80DFEA4F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9" y="1936053"/>
            <a:ext cx="4505894" cy="461948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21F626A-C0F6-458E-8A70-0E501444C208}"/>
              </a:ext>
            </a:extLst>
          </p:cNvPr>
          <p:cNvSpPr/>
          <p:nvPr/>
        </p:nvSpPr>
        <p:spPr>
          <a:xfrm rot="20006096">
            <a:off x="1510019" y="5259897"/>
            <a:ext cx="1476462" cy="48656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55A330-99C5-45CC-9AB7-C0A12E5E5286}"/>
              </a:ext>
            </a:extLst>
          </p:cNvPr>
          <p:cNvSpPr/>
          <p:nvPr/>
        </p:nvSpPr>
        <p:spPr>
          <a:xfrm rot="20006096">
            <a:off x="1083579" y="4525093"/>
            <a:ext cx="1476462" cy="48656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0DB6E8-4634-4442-AC60-F1F20DB72284}"/>
              </a:ext>
            </a:extLst>
          </p:cNvPr>
          <p:cNvSpPr/>
          <p:nvPr/>
        </p:nvSpPr>
        <p:spPr>
          <a:xfrm>
            <a:off x="4874004" y="2139193"/>
            <a:ext cx="218113" cy="3271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26C419-580B-43F0-86BC-C612A4D8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487" y="1814203"/>
            <a:ext cx="2000250" cy="895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88E15-F98B-47E2-BA45-AFC853725294}"/>
              </a:ext>
            </a:extLst>
          </p:cNvPr>
          <p:cNvSpPr txBox="1"/>
          <p:nvPr/>
        </p:nvSpPr>
        <p:spPr>
          <a:xfrm>
            <a:off x="5558611" y="3255339"/>
            <a:ext cx="579679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2019</a:t>
            </a:r>
            <a:r>
              <a:rPr lang="ko-KR" altLang="en-US" b="1" dirty="0"/>
              <a:t>년 </a:t>
            </a:r>
            <a:r>
              <a:rPr lang="ko-KR" altLang="en-US" b="1" dirty="0" err="1"/>
              <a:t>파리바게뜨</a:t>
            </a:r>
            <a:r>
              <a:rPr lang="ko-KR" altLang="en-US" b="1" dirty="0"/>
              <a:t> </a:t>
            </a:r>
            <a:r>
              <a:rPr lang="ko-KR" altLang="en-US" b="1" dirty="0" err="1"/>
              <a:t>매장수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 dirty="0" err="1"/>
              <a:t>유동인구수</a:t>
            </a:r>
            <a:r>
              <a:rPr lang="ko-KR" altLang="en-US" b="1" dirty="0"/>
              <a:t> 회기분석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300" dirty="0"/>
              <a:t>서울시의 각 구별로 </a:t>
            </a:r>
            <a:r>
              <a:rPr lang="ko-KR" altLang="en-US" sz="1300" dirty="0" err="1"/>
              <a:t>매장수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유동인구수를</a:t>
            </a:r>
            <a:r>
              <a:rPr lang="ko-KR" altLang="en-US" sz="1300" dirty="0"/>
              <a:t> 구하여 회기분석</a:t>
            </a:r>
            <a:endParaRPr lang="en-US" altLang="ko-KR" sz="1300" dirty="0"/>
          </a:p>
          <a:p>
            <a:r>
              <a:rPr lang="ko-KR" altLang="en-US" sz="1300" dirty="0" err="1"/>
              <a:t>파리바게뜨와</a:t>
            </a:r>
            <a:r>
              <a:rPr lang="ko-KR" altLang="en-US" sz="1300" dirty="0"/>
              <a:t> 유동인구수의 </a:t>
            </a:r>
            <a:r>
              <a:rPr lang="ko-KR" altLang="en-US" sz="1300" dirty="0">
                <a:solidFill>
                  <a:srgbClr val="0070C0"/>
                </a:solidFill>
              </a:rPr>
              <a:t>상관계수</a:t>
            </a:r>
            <a:r>
              <a:rPr lang="en-US" altLang="ko-KR" sz="1300" dirty="0">
                <a:solidFill>
                  <a:srgbClr val="0070C0"/>
                </a:solidFill>
              </a:rPr>
              <a:t>=</a:t>
            </a:r>
            <a:r>
              <a:rPr lang="ko-KR" altLang="en-US" sz="1300" dirty="0">
                <a:solidFill>
                  <a:srgbClr val="0070C0"/>
                </a:solidFill>
              </a:rPr>
              <a:t> </a:t>
            </a:r>
            <a:r>
              <a:rPr lang="en-US" altLang="ko-KR" sz="1300" dirty="0">
                <a:solidFill>
                  <a:srgbClr val="0070C0"/>
                </a:solidFill>
              </a:rPr>
              <a:t>0.780494</a:t>
            </a:r>
            <a:r>
              <a:rPr lang="en-US" altLang="ko-KR" sz="1300" dirty="0"/>
              <a:t>(</a:t>
            </a:r>
            <a:r>
              <a:rPr lang="ko-KR" altLang="en-US" sz="1300" dirty="0"/>
              <a:t>양의상관관계</a:t>
            </a:r>
            <a:r>
              <a:rPr lang="en-US" altLang="ko-KR" sz="1300" dirty="0"/>
              <a:t>)</a:t>
            </a:r>
          </a:p>
          <a:p>
            <a:r>
              <a:rPr lang="ko-KR" altLang="en-US" sz="1300" dirty="0"/>
              <a:t>회기분석 결과를 시각화해서 보면 </a:t>
            </a:r>
            <a:r>
              <a:rPr lang="ko-KR" altLang="en-US" sz="1300" b="1" dirty="0">
                <a:solidFill>
                  <a:srgbClr val="0070C0"/>
                </a:solidFill>
              </a:rPr>
              <a:t>많은 구들이 신뢰구간을 벗어나는 것을 볼 수 있다</a:t>
            </a:r>
            <a:r>
              <a:rPr lang="en-US" altLang="ko-KR" sz="1300" b="1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300" dirty="0"/>
          </a:p>
          <a:p>
            <a:r>
              <a:rPr lang="ko-KR" altLang="en-US" sz="1400" dirty="0"/>
              <a:t>결론</a:t>
            </a:r>
            <a:r>
              <a:rPr lang="en-US" altLang="ko-KR" sz="1400" dirty="0"/>
              <a:t>: </a:t>
            </a:r>
            <a:r>
              <a:rPr lang="ko-KR" altLang="en-US" sz="1400" dirty="0" err="1">
                <a:solidFill>
                  <a:srgbClr val="0070C0"/>
                </a:solidFill>
              </a:rPr>
              <a:t>파리바게뜨의</a:t>
            </a:r>
            <a:r>
              <a:rPr lang="ko-KR" altLang="en-US" sz="1400" dirty="0">
                <a:solidFill>
                  <a:srgbClr val="0070C0"/>
                </a:solidFill>
              </a:rPr>
              <a:t> 입지전략은 유동인구만으로 설명하기는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유동인구는 흘러가는 고객이 포함 되어 있어 사람들이 머무르는 상권을 보여주진 못해 유동인구가 많다고 좋은 위치가 아니라고 생각한다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4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4"/>
    </mc:Choice>
    <mc:Fallback xmlns="">
      <p:transition spd="slow" advTm="16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024177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유동인구가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88E15-F98B-47E2-BA45-AFC853725294}"/>
              </a:ext>
            </a:extLst>
          </p:cNvPr>
          <p:cNvSpPr txBox="1"/>
          <p:nvPr/>
        </p:nvSpPr>
        <p:spPr>
          <a:xfrm>
            <a:off x="723795" y="5310603"/>
            <a:ext cx="496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강남</a:t>
            </a:r>
            <a:r>
              <a:rPr lang="en-US" altLang="ko-KR" sz="1400" dirty="0"/>
              <a:t>,</a:t>
            </a:r>
            <a:r>
              <a:rPr lang="ko-KR" altLang="en-US" sz="1400" dirty="0"/>
              <a:t>노원</a:t>
            </a:r>
            <a:r>
              <a:rPr lang="en-US" altLang="ko-KR" sz="1400" dirty="0"/>
              <a:t>,</a:t>
            </a:r>
            <a:r>
              <a:rPr lang="ko-KR" altLang="en-US" sz="1400" dirty="0"/>
              <a:t>서초</a:t>
            </a:r>
            <a:r>
              <a:rPr lang="en-US" altLang="ko-KR" sz="1400" dirty="0"/>
              <a:t>,</a:t>
            </a:r>
            <a:r>
              <a:rPr lang="ko-KR" altLang="en-US" sz="1400" dirty="0"/>
              <a:t>송파</a:t>
            </a:r>
            <a:r>
              <a:rPr lang="en-US" altLang="ko-KR" sz="1400" dirty="0"/>
              <a:t>,</a:t>
            </a:r>
            <a:r>
              <a:rPr lang="ko-KR" altLang="en-US" sz="1400" dirty="0"/>
              <a:t>영등포</a:t>
            </a:r>
            <a:r>
              <a:rPr lang="en-US" altLang="ko-KR" sz="1400" dirty="0"/>
              <a:t>,</a:t>
            </a:r>
            <a:r>
              <a:rPr lang="ko-KR" altLang="en-US" sz="1400" dirty="0"/>
              <a:t>성북</a:t>
            </a:r>
            <a:r>
              <a:rPr lang="en-US" altLang="ko-KR" sz="1400" dirty="0"/>
              <a:t>,</a:t>
            </a:r>
            <a:r>
              <a:rPr lang="ko-KR" altLang="en-US" sz="1400" dirty="0"/>
              <a:t>관악</a:t>
            </a:r>
            <a:r>
              <a:rPr lang="en-US" altLang="ko-KR" sz="1400" dirty="0"/>
              <a:t>,</a:t>
            </a:r>
            <a:r>
              <a:rPr lang="ko-KR" altLang="en-US" sz="1400" dirty="0"/>
              <a:t>동대문</a:t>
            </a:r>
            <a:r>
              <a:rPr lang="en-US" altLang="ko-KR" sz="1400" dirty="0"/>
              <a:t>,</a:t>
            </a:r>
            <a:r>
              <a:rPr lang="ko-KR" altLang="en-US" sz="1400" dirty="0"/>
              <a:t>강서</a:t>
            </a:r>
            <a:r>
              <a:rPr lang="en-US" altLang="ko-KR" sz="1400" dirty="0"/>
              <a:t>,</a:t>
            </a:r>
            <a:r>
              <a:rPr lang="ko-KR" altLang="en-US" sz="1400" dirty="0"/>
              <a:t>광진</a:t>
            </a:r>
            <a:r>
              <a:rPr lang="en-US" altLang="ko-KR" sz="1400" dirty="0"/>
              <a:t>,</a:t>
            </a:r>
            <a:r>
              <a:rPr lang="ko-KR" altLang="en-US" sz="1400" dirty="0"/>
              <a:t>강동 구 순서로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파리바게뜨</a:t>
            </a:r>
            <a:r>
              <a:rPr lang="ko-KR" altLang="en-US" sz="1400" dirty="0"/>
              <a:t> 매장이  많았다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80CF-723C-40D4-A7A3-0B5BF13526ED}"/>
              </a:ext>
            </a:extLst>
          </p:cNvPr>
          <p:cNvSpPr txBox="1"/>
          <p:nvPr/>
        </p:nvSpPr>
        <p:spPr>
          <a:xfrm>
            <a:off x="1144092" y="1923656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매장수</a:t>
            </a:r>
            <a:r>
              <a:rPr lang="ko-KR" altLang="en-US" sz="1500" b="1" dirty="0"/>
              <a:t> 상위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개 구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6456C-BE6E-4233-9A54-3A6993A5371C}"/>
              </a:ext>
            </a:extLst>
          </p:cNvPr>
          <p:cNvSpPr txBox="1"/>
          <p:nvPr/>
        </p:nvSpPr>
        <p:spPr>
          <a:xfrm>
            <a:off x="6975911" y="1930393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유동인구수</a:t>
            </a:r>
            <a:r>
              <a:rPr lang="ko-KR" altLang="en-US" sz="1500" b="1" dirty="0"/>
              <a:t> 상위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개 구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C317E1-2CCD-4146-83C9-9ED3FF774A7F}"/>
              </a:ext>
            </a:extLst>
          </p:cNvPr>
          <p:cNvSpPr txBox="1"/>
          <p:nvPr/>
        </p:nvSpPr>
        <p:spPr>
          <a:xfrm>
            <a:off x="6506177" y="5310603"/>
            <a:ext cx="496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강남</a:t>
            </a:r>
            <a:r>
              <a:rPr lang="en-US" altLang="ko-KR" sz="1400" dirty="0"/>
              <a:t>,</a:t>
            </a:r>
            <a:r>
              <a:rPr lang="ko-KR" altLang="en-US" sz="1400" dirty="0"/>
              <a:t>송파</a:t>
            </a:r>
            <a:r>
              <a:rPr lang="en-US" altLang="ko-KR" sz="1400" dirty="0"/>
              <a:t>,</a:t>
            </a:r>
            <a:r>
              <a:rPr lang="ko-KR" altLang="en-US" sz="1400" dirty="0"/>
              <a:t>강서</a:t>
            </a:r>
            <a:r>
              <a:rPr lang="en-US" altLang="ko-KR" sz="1400" dirty="0"/>
              <a:t>,</a:t>
            </a:r>
            <a:r>
              <a:rPr lang="ko-KR" altLang="en-US" sz="1400" dirty="0"/>
              <a:t>서초</a:t>
            </a:r>
            <a:r>
              <a:rPr lang="en-US" altLang="ko-KR" sz="1400" dirty="0"/>
              <a:t>,</a:t>
            </a:r>
            <a:r>
              <a:rPr lang="ko-KR" altLang="en-US" sz="1400" dirty="0"/>
              <a:t>영등포</a:t>
            </a:r>
            <a:r>
              <a:rPr lang="en-US" altLang="ko-KR" sz="1400" dirty="0"/>
              <a:t>,</a:t>
            </a:r>
            <a:r>
              <a:rPr lang="ko-KR" altLang="en-US" sz="1400" dirty="0"/>
              <a:t>노원</a:t>
            </a:r>
            <a:r>
              <a:rPr lang="en-US" altLang="ko-KR" sz="1400" dirty="0"/>
              <a:t>,</a:t>
            </a:r>
            <a:r>
              <a:rPr lang="ko-KR" altLang="en-US" sz="1400" dirty="0"/>
              <a:t>관악</a:t>
            </a:r>
            <a:r>
              <a:rPr lang="en-US" altLang="ko-KR" sz="1400" dirty="0"/>
              <a:t>,</a:t>
            </a:r>
            <a:r>
              <a:rPr lang="ko-KR" altLang="en-US" sz="1400" dirty="0"/>
              <a:t>구로</a:t>
            </a:r>
            <a:r>
              <a:rPr lang="en-US" altLang="ko-KR" sz="1400" dirty="0"/>
              <a:t>,</a:t>
            </a:r>
            <a:r>
              <a:rPr lang="ko-KR" altLang="en-US" sz="1400" dirty="0"/>
              <a:t>마포</a:t>
            </a:r>
            <a:r>
              <a:rPr lang="en-US" altLang="ko-KR" sz="1400" dirty="0"/>
              <a:t>,</a:t>
            </a:r>
            <a:r>
              <a:rPr lang="ko-KR" altLang="en-US" sz="1400" dirty="0"/>
              <a:t>성북 구 순서로</a:t>
            </a:r>
            <a:r>
              <a:rPr lang="en-US" altLang="ko-KR" sz="1400" dirty="0"/>
              <a:t> </a:t>
            </a:r>
            <a:r>
              <a:rPr lang="ko-KR" altLang="en-US" sz="1400" dirty="0"/>
              <a:t>유동인구수가  많았다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AA671-D081-42FB-9B65-F248A9EA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7" y="2405585"/>
            <a:ext cx="5373705" cy="280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2695A-0DCC-40F8-9C5C-39692C14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630" y="2402316"/>
            <a:ext cx="5373705" cy="28062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F848B6-9EF9-4E11-8ED3-372073711A11}"/>
              </a:ext>
            </a:extLst>
          </p:cNvPr>
          <p:cNvSpPr/>
          <p:nvPr/>
        </p:nvSpPr>
        <p:spPr>
          <a:xfrm>
            <a:off x="1144092" y="4791075"/>
            <a:ext cx="1751508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1F46F4-10C3-4291-8A7C-6F7DD1B92964}"/>
              </a:ext>
            </a:extLst>
          </p:cNvPr>
          <p:cNvSpPr/>
          <p:nvPr/>
        </p:nvSpPr>
        <p:spPr>
          <a:xfrm>
            <a:off x="6763842" y="4791076"/>
            <a:ext cx="1751508" cy="228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2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"/>
    </mc:Choice>
    <mc:Fallback xmlns="">
      <p:transition spd="slow" advTm="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024177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거주인구가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86F57-CF63-4EF8-B398-BD4858FE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1" y="1880519"/>
            <a:ext cx="4962029" cy="3612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280CF-723C-40D4-A7A3-0B5BF13526ED}"/>
              </a:ext>
            </a:extLst>
          </p:cNvPr>
          <p:cNvSpPr txBox="1"/>
          <p:nvPr/>
        </p:nvSpPr>
        <p:spPr>
          <a:xfrm>
            <a:off x="1417441" y="153572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매장수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6456C-BE6E-4233-9A54-3A6993A5371C}"/>
              </a:ext>
            </a:extLst>
          </p:cNvPr>
          <p:cNvSpPr txBox="1"/>
          <p:nvPr/>
        </p:nvSpPr>
        <p:spPr>
          <a:xfrm>
            <a:off x="7280528" y="1535725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거주인구수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주민등록상</a:t>
            </a:r>
            <a:r>
              <a:rPr lang="en-US" altLang="ko-KR" sz="1500" b="1" dirty="0"/>
              <a:t>)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08E287-42FF-4554-B81C-FC43DC19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70" y="1866003"/>
            <a:ext cx="4922945" cy="3612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BBD2F9-292C-479F-BB85-67D0C9A00B20}"/>
              </a:ext>
            </a:extLst>
          </p:cNvPr>
          <p:cNvSpPr txBox="1"/>
          <p:nvPr/>
        </p:nvSpPr>
        <p:spPr>
          <a:xfrm>
            <a:off x="2155123" y="5635719"/>
            <a:ext cx="10633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결론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파리바게뜨</a:t>
            </a:r>
            <a:r>
              <a:rPr lang="ko-KR" altLang="en-US" sz="1300" dirty="0"/>
              <a:t> 매장수와 </a:t>
            </a:r>
            <a:r>
              <a:rPr lang="ko-KR" altLang="en-US" sz="1300" dirty="0" err="1"/>
              <a:t>거주인구수는</a:t>
            </a:r>
            <a:r>
              <a:rPr lang="ko-KR" altLang="en-US" sz="1300" dirty="0"/>
              <a:t> 매우 다른 패턴을 보인다고 해석할 수 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상권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): </a:t>
            </a:r>
            <a:r>
              <a:rPr lang="en-US" altLang="ko-KR" sz="900" b="1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https://www.data.go.kr/dataset/15012005/fileData.do</a:t>
            </a:r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거주인구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https://kosis.kr/statHtml/statHtml.do?orgId=101&amp;tblId=DT_1B040A3&amp;vw_cd=MT_ZTITLE&amp;list_id=A_7&amp;seqNo=&amp;lang_mode=ko&amp;language=kor&amp;obj_var_id=&amp;itm_id=&amp;conn_path=MT_ZTITLE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hlinkClick r:id="rId6"/>
              </a:rPr>
              <a:t>https://younjiei.github.io/L4/%EC%9D%B8%EA%B5%AC%EC%88%98/%EC%A3%BC%EB%AF%BC%EB%93%B1%EB%A1%9D%EC%9D%B8%EA%B5%AC%EC%88%98.html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300" dirty="0"/>
              <a:t> </a:t>
            </a:r>
            <a:endParaRPr lang="ko-KR" altLang="en-US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BFF3A4-3546-41B0-9D64-0B995B998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51" y="1880519"/>
            <a:ext cx="4067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4"/>
    </mc:Choice>
    <mc:Fallback xmlns="">
      <p:transition spd="slow" advTm="111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D0EEF5-B5CE-4182-BE7E-479E160D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73" y="1904302"/>
            <a:ext cx="4499728" cy="4609776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183729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거주인구가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21F626A-C0F6-458E-8A70-0E501444C208}"/>
              </a:ext>
            </a:extLst>
          </p:cNvPr>
          <p:cNvSpPr/>
          <p:nvPr/>
        </p:nvSpPr>
        <p:spPr>
          <a:xfrm rot="20632077">
            <a:off x="2121806" y="4828419"/>
            <a:ext cx="1476462" cy="86863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55A330-99C5-45CC-9AB7-C0A12E5E5286}"/>
              </a:ext>
            </a:extLst>
          </p:cNvPr>
          <p:cNvSpPr/>
          <p:nvPr/>
        </p:nvSpPr>
        <p:spPr>
          <a:xfrm rot="20006096">
            <a:off x="1996828" y="4056563"/>
            <a:ext cx="1476462" cy="48656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0DB6E8-4634-4442-AC60-F1F20DB72284}"/>
              </a:ext>
            </a:extLst>
          </p:cNvPr>
          <p:cNvSpPr/>
          <p:nvPr/>
        </p:nvSpPr>
        <p:spPr>
          <a:xfrm flipH="1">
            <a:off x="3761118" y="2184636"/>
            <a:ext cx="483159" cy="1544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88E15-F98B-47E2-BA45-AFC853725294}"/>
              </a:ext>
            </a:extLst>
          </p:cNvPr>
          <p:cNvSpPr txBox="1"/>
          <p:nvPr/>
        </p:nvSpPr>
        <p:spPr>
          <a:xfrm>
            <a:off x="5174134" y="3225824"/>
            <a:ext cx="65097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2019</a:t>
            </a:r>
            <a:r>
              <a:rPr lang="ko-KR" altLang="en-US" b="1" dirty="0"/>
              <a:t>년 </a:t>
            </a:r>
            <a:r>
              <a:rPr lang="ko-KR" altLang="en-US" b="1" dirty="0" err="1"/>
              <a:t>파리바게뜨</a:t>
            </a:r>
            <a:r>
              <a:rPr lang="ko-KR" altLang="en-US" b="1" dirty="0"/>
              <a:t> </a:t>
            </a:r>
            <a:r>
              <a:rPr lang="ko-KR" altLang="en-US" b="1" dirty="0" err="1"/>
              <a:t>매장수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 dirty="0" err="1"/>
              <a:t>거주인구수</a:t>
            </a:r>
            <a:r>
              <a:rPr lang="en-US" altLang="ko-KR" b="1" dirty="0"/>
              <a:t>(</a:t>
            </a:r>
            <a:r>
              <a:rPr lang="ko-KR" altLang="en-US" b="1" dirty="0"/>
              <a:t>주민등록</a:t>
            </a:r>
            <a:r>
              <a:rPr lang="en-US" altLang="ko-KR" b="1" dirty="0"/>
              <a:t>)</a:t>
            </a:r>
            <a:r>
              <a:rPr lang="ko-KR" altLang="en-US" b="1" dirty="0"/>
              <a:t> 회기분석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300" dirty="0"/>
              <a:t>서울시의 각 구별로 </a:t>
            </a:r>
            <a:r>
              <a:rPr lang="ko-KR" altLang="en-US" sz="1300" dirty="0" err="1"/>
              <a:t>매장수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거주인구수를</a:t>
            </a:r>
            <a:r>
              <a:rPr lang="ko-KR" altLang="en-US" sz="1300" dirty="0"/>
              <a:t> 구하여 회기분석</a:t>
            </a:r>
            <a:endParaRPr lang="en-US" altLang="ko-KR" sz="1300" dirty="0"/>
          </a:p>
          <a:p>
            <a:r>
              <a:rPr lang="ko-KR" altLang="en-US" sz="1300" dirty="0" err="1"/>
              <a:t>파리바게뜨와</a:t>
            </a:r>
            <a:r>
              <a:rPr lang="ko-KR" altLang="en-US" sz="1300" dirty="0"/>
              <a:t> 거주인구수의 </a:t>
            </a:r>
            <a:r>
              <a:rPr lang="ko-KR" altLang="en-US" sz="1300" dirty="0">
                <a:solidFill>
                  <a:srgbClr val="0070C0"/>
                </a:solidFill>
              </a:rPr>
              <a:t>상관계수</a:t>
            </a:r>
            <a:r>
              <a:rPr lang="en-US" altLang="ko-KR" sz="1300" dirty="0">
                <a:solidFill>
                  <a:srgbClr val="0070C0"/>
                </a:solidFill>
              </a:rPr>
              <a:t>=</a:t>
            </a:r>
            <a:r>
              <a:rPr lang="ko-KR" altLang="en-US" sz="1300" dirty="0">
                <a:solidFill>
                  <a:srgbClr val="0070C0"/>
                </a:solidFill>
              </a:rPr>
              <a:t> </a:t>
            </a:r>
            <a:r>
              <a:rPr lang="en-US" altLang="ko-KR" sz="1300" dirty="0">
                <a:solidFill>
                  <a:srgbClr val="0070C0"/>
                </a:solidFill>
              </a:rPr>
              <a:t>0.445938</a:t>
            </a:r>
            <a:r>
              <a:rPr lang="en-US" altLang="ko-KR" sz="1300" dirty="0"/>
              <a:t>(</a:t>
            </a:r>
            <a:r>
              <a:rPr lang="ko-KR" altLang="en-US" sz="1300" dirty="0"/>
              <a:t>양의상관관계</a:t>
            </a:r>
            <a:r>
              <a:rPr lang="en-US" altLang="ko-KR" sz="1300" dirty="0"/>
              <a:t>)</a:t>
            </a:r>
          </a:p>
          <a:p>
            <a:r>
              <a:rPr lang="ko-KR" altLang="en-US" sz="1300" dirty="0" err="1"/>
              <a:t>유동인구수보다</a:t>
            </a:r>
            <a:r>
              <a:rPr lang="ko-KR" altLang="en-US" sz="1300" dirty="0"/>
              <a:t> 낮은 상관계수를 보인다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회기분석 결과를 시각화해서 보면 </a:t>
            </a:r>
            <a:r>
              <a:rPr lang="ko-KR" altLang="en-US" sz="1300" b="1" dirty="0">
                <a:solidFill>
                  <a:srgbClr val="0070C0"/>
                </a:solidFill>
              </a:rPr>
              <a:t>많은 구들이 신뢰구간을 벗어나는 것을 볼 수 있다</a:t>
            </a:r>
            <a:r>
              <a:rPr lang="en-US" altLang="ko-KR" sz="1300" b="1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300" dirty="0"/>
          </a:p>
          <a:p>
            <a:r>
              <a:rPr lang="ko-KR" altLang="en-US" sz="1400" dirty="0"/>
              <a:t>결론</a:t>
            </a:r>
            <a:r>
              <a:rPr lang="en-US" altLang="ko-KR" sz="1400" dirty="0"/>
              <a:t>: </a:t>
            </a:r>
            <a:r>
              <a:rPr lang="ko-KR" altLang="en-US" sz="1400" dirty="0" err="1">
                <a:solidFill>
                  <a:srgbClr val="0070C0"/>
                </a:solidFill>
              </a:rPr>
              <a:t>파리바게뜨의</a:t>
            </a:r>
            <a:r>
              <a:rPr lang="ko-KR" altLang="en-US" sz="1400" dirty="0">
                <a:solidFill>
                  <a:srgbClr val="0070C0"/>
                </a:solidFill>
              </a:rPr>
              <a:t> 입지전략은 거주인구로 설명하기 어렵다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BB9811-47AC-4F55-B752-2A2A5A30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134" y="1814203"/>
            <a:ext cx="1876425" cy="89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0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2"/>
    </mc:Choice>
    <mc:Fallback xmlns="">
      <p:transition spd="slow" advTm="1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89" y="1024177"/>
            <a:ext cx="63064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1: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거주인구가 많은 곳에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88E15-F98B-47E2-BA45-AFC853725294}"/>
              </a:ext>
            </a:extLst>
          </p:cNvPr>
          <p:cNvSpPr txBox="1"/>
          <p:nvPr/>
        </p:nvSpPr>
        <p:spPr>
          <a:xfrm>
            <a:off x="723795" y="5310603"/>
            <a:ext cx="496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강남</a:t>
            </a:r>
            <a:r>
              <a:rPr lang="en-US" altLang="ko-KR" sz="1400" dirty="0"/>
              <a:t>,</a:t>
            </a:r>
            <a:r>
              <a:rPr lang="ko-KR" altLang="en-US" sz="1400" dirty="0"/>
              <a:t>노원</a:t>
            </a:r>
            <a:r>
              <a:rPr lang="en-US" altLang="ko-KR" sz="1400" dirty="0"/>
              <a:t>,</a:t>
            </a:r>
            <a:r>
              <a:rPr lang="ko-KR" altLang="en-US" sz="1400" dirty="0"/>
              <a:t>서초</a:t>
            </a:r>
            <a:r>
              <a:rPr lang="en-US" altLang="ko-KR" sz="1400" dirty="0"/>
              <a:t>,</a:t>
            </a:r>
            <a:r>
              <a:rPr lang="ko-KR" altLang="en-US" sz="1400" dirty="0"/>
              <a:t>송파</a:t>
            </a:r>
            <a:r>
              <a:rPr lang="en-US" altLang="ko-KR" sz="1400" dirty="0"/>
              <a:t>,</a:t>
            </a:r>
            <a:r>
              <a:rPr lang="ko-KR" altLang="en-US" sz="1400" dirty="0"/>
              <a:t>영등포</a:t>
            </a:r>
            <a:r>
              <a:rPr lang="en-US" altLang="ko-KR" sz="1400" dirty="0"/>
              <a:t>,</a:t>
            </a:r>
            <a:r>
              <a:rPr lang="ko-KR" altLang="en-US" sz="1400" dirty="0"/>
              <a:t>성북</a:t>
            </a:r>
            <a:r>
              <a:rPr lang="en-US" altLang="ko-KR" sz="1400" dirty="0"/>
              <a:t>,</a:t>
            </a:r>
            <a:r>
              <a:rPr lang="ko-KR" altLang="en-US" sz="1400" dirty="0"/>
              <a:t>관악</a:t>
            </a:r>
            <a:r>
              <a:rPr lang="en-US" altLang="ko-KR" sz="1400" dirty="0"/>
              <a:t>,</a:t>
            </a:r>
            <a:r>
              <a:rPr lang="ko-KR" altLang="en-US" sz="1400" dirty="0"/>
              <a:t>동대문</a:t>
            </a:r>
            <a:r>
              <a:rPr lang="en-US" altLang="ko-KR" sz="1400" dirty="0"/>
              <a:t>,</a:t>
            </a:r>
            <a:r>
              <a:rPr lang="ko-KR" altLang="en-US" sz="1400" dirty="0"/>
              <a:t>강서</a:t>
            </a:r>
            <a:r>
              <a:rPr lang="en-US" altLang="ko-KR" sz="1400" dirty="0"/>
              <a:t>,</a:t>
            </a:r>
            <a:r>
              <a:rPr lang="ko-KR" altLang="en-US" sz="1400" dirty="0"/>
              <a:t>광진</a:t>
            </a:r>
            <a:r>
              <a:rPr lang="en-US" altLang="ko-KR" sz="1400" dirty="0"/>
              <a:t>,</a:t>
            </a:r>
            <a:r>
              <a:rPr lang="ko-KR" altLang="en-US" sz="1400" dirty="0"/>
              <a:t>강동 구 순서로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파리바게뜨</a:t>
            </a:r>
            <a:r>
              <a:rPr lang="ko-KR" altLang="en-US" sz="1400" dirty="0"/>
              <a:t> 매장이  많았다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80CF-723C-40D4-A7A3-0B5BF13526ED}"/>
              </a:ext>
            </a:extLst>
          </p:cNvPr>
          <p:cNvSpPr txBox="1"/>
          <p:nvPr/>
        </p:nvSpPr>
        <p:spPr>
          <a:xfrm>
            <a:off x="1144092" y="1923656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파리바게뜨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매장수</a:t>
            </a:r>
            <a:r>
              <a:rPr lang="ko-KR" altLang="en-US" sz="1500" b="1" dirty="0"/>
              <a:t> 상위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개 구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6456C-BE6E-4233-9A54-3A6993A5371C}"/>
              </a:ext>
            </a:extLst>
          </p:cNvPr>
          <p:cNvSpPr txBox="1"/>
          <p:nvPr/>
        </p:nvSpPr>
        <p:spPr>
          <a:xfrm>
            <a:off x="6975911" y="1930393"/>
            <a:ext cx="4678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2019</a:t>
            </a:r>
            <a:r>
              <a:rPr lang="ko-KR" altLang="en-US" sz="1500" b="1" dirty="0"/>
              <a:t>년 구별 </a:t>
            </a:r>
            <a:r>
              <a:rPr lang="ko-KR" altLang="en-US" sz="1500" b="1" dirty="0" err="1"/>
              <a:t>거주인구수</a:t>
            </a:r>
            <a:r>
              <a:rPr lang="ko-KR" altLang="en-US" sz="1500" b="1" dirty="0"/>
              <a:t> 상위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개 구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C317E1-2CCD-4146-83C9-9ED3FF774A7F}"/>
              </a:ext>
            </a:extLst>
          </p:cNvPr>
          <p:cNvSpPr txBox="1"/>
          <p:nvPr/>
        </p:nvSpPr>
        <p:spPr>
          <a:xfrm>
            <a:off x="6506177" y="5310603"/>
            <a:ext cx="496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송파</a:t>
            </a:r>
            <a:r>
              <a:rPr lang="en-US" altLang="ko-KR" sz="1400" dirty="0"/>
              <a:t>,</a:t>
            </a:r>
            <a:r>
              <a:rPr lang="ko-KR" altLang="en-US" sz="1400" dirty="0"/>
              <a:t>강서</a:t>
            </a:r>
            <a:r>
              <a:rPr lang="en-US" altLang="ko-KR" sz="1400" dirty="0"/>
              <a:t>,</a:t>
            </a:r>
            <a:r>
              <a:rPr lang="ko-KR" altLang="en-US" sz="1400" dirty="0"/>
              <a:t>강남</a:t>
            </a:r>
            <a:r>
              <a:rPr lang="en-US" altLang="ko-KR" sz="1400" dirty="0"/>
              <a:t>,</a:t>
            </a:r>
            <a:r>
              <a:rPr lang="ko-KR" altLang="en-US" sz="1400" dirty="0"/>
              <a:t>노원</a:t>
            </a:r>
            <a:r>
              <a:rPr lang="en-US" altLang="ko-KR" sz="1400" dirty="0"/>
              <a:t>,</a:t>
            </a:r>
            <a:r>
              <a:rPr lang="ko-KR" altLang="en-US" sz="1400" dirty="0"/>
              <a:t>관악</a:t>
            </a:r>
            <a:r>
              <a:rPr lang="en-US" altLang="ko-KR" sz="1400" dirty="0"/>
              <a:t>,</a:t>
            </a:r>
            <a:r>
              <a:rPr lang="ko-KR" altLang="en-US" sz="1400" dirty="0"/>
              <a:t>은평</a:t>
            </a:r>
            <a:r>
              <a:rPr lang="en-US" altLang="ko-KR" sz="1400" dirty="0"/>
              <a:t>,</a:t>
            </a:r>
            <a:r>
              <a:rPr lang="ko-KR" altLang="en-US" sz="1400" dirty="0"/>
              <a:t>양천</a:t>
            </a:r>
            <a:r>
              <a:rPr lang="en-US" altLang="ko-KR" sz="1400" dirty="0"/>
              <a:t>,</a:t>
            </a:r>
            <a:r>
              <a:rPr lang="ko-KR" altLang="en-US" sz="1400" dirty="0"/>
              <a:t>성북</a:t>
            </a:r>
            <a:r>
              <a:rPr lang="en-US" altLang="ko-KR" sz="1400" dirty="0"/>
              <a:t>,</a:t>
            </a:r>
            <a:r>
              <a:rPr lang="ko-KR" altLang="en-US" sz="1400" dirty="0"/>
              <a:t>강동</a:t>
            </a:r>
            <a:r>
              <a:rPr lang="en-US" altLang="ko-KR" sz="1400" dirty="0"/>
              <a:t>,</a:t>
            </a:r>
            <a:r>
              <a:rPr lang="ko-KR" altLang="en-US" sz="1400" dirty="0"/>
              <a:t>서초구 순서로</a:t>
            </a:r>
            <a:r>
              <a:rPr lang="en-US" altLang="ko-KR" sz="1400" dirty="0"/>
              <a:t> </a:t>
            </a:r>
            <a:r>
              <a:rPr lang="ko-KR" altLang="en-US" sz="1400" dirty="0"/>
              <a:t>유동인구수가  많았다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AA671-D081-42FB-9B65-F248A9EA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7" y="2405585"/>
            <a:ext cx="5373705" cy="2802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70A77-6017-4DFC-844A-DE2B8F73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3063"/>
            <a:ext cx="5369322" cy="27330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D4E1D3-271D-4A79-A754-DA13E88801FF}"/>
              </a:ext>
            </a:extLst>
          </p:cNvPr>
          <p:cNvSpPr/>
          <p:nvPr/>
        </p:nvSpPr>
        <p:spPr>
          <a:xfrm>
            <a:off x="1144092" y="4743450"/>
            <a:ext cx="1751508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BC3847-9D8A-4E01-9A49-9A5FADC911A0}"/>
              </a:ext>
            </a:extLst>
          </p:cNvPr>
          <p:cNvSpPr/>
          <p:nvPr/>
        </p:nvSpPr>
        <p:spPr>
          <a:xfrm>
            <a:off x="6754317" y="4743450"/>
            <a:ext cx="1751508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3"/>
    </mc:Choice>
    <mc:Fallback xmlns="">
      <p:transition spd="slow" advTm="6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2429" y="648900"/>
            <a:ext cx="3031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0" dirty="0">
                <a:solidFill>
                  <a:srgbClr val="70A9F0"/>
                </a:solidFill>
              </a:rPr>
              <a:t>DATA VISUALIZATION PRESENTATION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3577" y="1388810"/>
            <a:ext cx="5367458" cy="546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가설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2: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근처에 위치할 것이다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   “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횡단보도 앞에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파리바게뜨가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있다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“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b="0" i="0" dirty="0">
                <a:solidFill>
                  <a:srgbClr val="222222"/>
                </a:solidFill>
                <a:effectLst/>
                <a:latin typeface="-apple-system"/>
              </a:rPr>
              <a:t>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-apple-system"/>
              </a:rPr>
              <a:t>모든 상권의 연결 통로 역할을 횡단보도이다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-apple-system"/>
              </a:rPr>
              <a:t>.”</a:t>
            </a:r>
          </a:p>
          <a:p>
            <a:pPr>
              <a:lnSpc>
                <a:spcPct val="150000"/>
              </a:lnSpc>
            </a:pPr>
            <a:endParaRPr lang="en-US" altLang="ko-KR" sz="15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500" b="0" i="0" dirty="0">
                <a:solidFill>
                  <a:srgbClr val="222222"/>
                </a:solidFill>
                <a:effectLst/>
                <a:latin typeface="-apple-system"/>
              </a:rPr>
              <a:t>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-apple-system"/>
              </a:rPr>
              <a:t>횡단보도에서 신호를 기다리다가  빵 냄새가 나면 자연스럽게 걸음이 빵집으로 향하게 하는 </a:t>
            </a:r>
            <a:r>
              <a:rPr lang="ko-KR" altLang="en-US" sz="1500" b="0" i="0" dirty="0" err="1">
                <a:solidFill>
                  <a:srgbClr val="222222"/>
                </a:solidFill>
                <a:effectLst/>
                <a:latin typeface="-apple-system"/>
              </a:rPr>
              <a:t>파리바게뜨의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-apple-system"/>
              </a:rPr>
              <a:t> 마케팅 전략이다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-apple-system"/>
              </a:rPr>
              <a:t>.” 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22222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222222"/>
                </a:solidFill>
                <a:latin typeface="-apple-system"/>
              </a:rPr>
              <a:t>다양한 의견들로 횡단보도 앞에 </a:t>
            </a:r>
            <a:r>
              <a:rPr lang="ko-KR" altLang="en-US" sz="1500" dirty="0" err="1">
                <a:solidFill>
                  <a:srgbClr val="222222"/>
                </a:solidFill>
                <a:latin typeface="-apple-system"/>
              </a:rPr>
              <a:t>파리바게뜨가</a:t>
            </a:r>
            <a:r>
              <a:rPr lang="ko-KR" altLang="en-US" sz="1500" dirty="0">
                <a:solidFill>
                  <a:srgbClr val="222222"/>
                </a:solidFill>
                <a:latin typeface="-apple-system"/>
              </a:rPr>
              <a:t> 존재한다고 이슈 됐다</a:t>
            </a:r>
            <a:r>
              <a:rPr lang="en-US" altLang="ko-KR" sz="1500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22222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222222"/>
                </a:solidFill>
                <a:latin typeface="-apple-system"/>
              </a:rPr>
              <a:t>이 주장이 사실인지 분석해본다</a:t>
            </a:r>
            <a:r>
              <a:rPr lang="en-US" altLang="ko-KR" sz="1500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관련기사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: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  <a:hlinkClick r:id="rId2"/>
              </a:rPr>
              <a:t>https://www.mk.co.kr/news/business/view/2018/10/645064/</a:t>
            </a:r>
            <a:endParaRPr lang="en-US" altLang="ko-KR" sz="1000" dirty="0">
              <a:solidFill>
                <a:srgbClr val="22222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2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BC8D3-7C11-4D3F-8259-73B75FC5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" y="1965393"/>
            <a:ext cx="5485035" cy="34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2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4"/>
    </mc:Choice>
    <mc:Fallback xmlns="">
      <p:transition spd="slow" advTm="160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1393</Words>
  <Application>Microsoft Office PowerPoint</Application>
  <PresentationFormat>와이드스크린</PresentationFormat>
  <Paragraphs>163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-apple-system</vt:lpstr>
      <vt:lpstr>Helvetica Neue</vt:lpstr>
      <vt:lpstr>Open Sans</vt:lpstr>
      <vt:lpstr>SpoqaHanSans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yje4125@gmail.com</cp:lastModifiedBy>
  <cp:revision>200</cp:revision>
  <dcterms:created xsi:type="dcterms:W3CDTF">2020-02-14T03:17:50Z</dcterms:created>
  <dcterms:modified xsi:type="dcterms:W3CDTF">2020-12-13T09:28:05Z</dcterms:modified>
</cp:coreProperties>
</file>